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0"/>
  </p:notesMasterIdLst>
  <p:handoutMasterIdLst>
    <p:handoutMasterId r:id="rId21"/>
  </p:handoutMasterIdLst>
  <p:sldIdLst>
    <p:sldId id="2076138457" r:id="rId5"/>
    <p:sldId id="2076138465" r:id="rId6"/>
    <p:sldId id="2076138466" r:id="rId7"/>
    <p:sldId id="2076138468" r:id="rId8"/>
    <p:sldId id="2076138470" r:id="rId9"/>
    <p:sldId id="2076138467" r:id="rId10"/>
    <p:sldId id="2076138469" r:id="rId11"/>
    <p:sldId id="2076138471" r:id="rId12"/>
    <p:sldId id="2076138472" r:id="rId13"/>
    <p:sldId id="2076138473" r:id="rId14"/>
    <p:sldId id="2076138474" r:id="rId15"/>
    <p:sldId id="2076138458" r:id="rId16"/>
    <p:sldId id="2076138475" r:id="rId17"/>
    <p:sldId id="2076138419" r:id="rId18"/>
    <p:sldId id="2076138420"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65"/>
            <p14:sldId id="2076138466"/>
            <p14:sldId id="2076138468"/>
            <p14:sldId id="2076138470"/>
            <p14:sldId id="2076138467"/>
            <p14:sldId id="2076138469"/>
            <p14:sldId id="2076138471"/>
            <p14:sldId id="2076138472"/>
            <p14:sldId id="2076138473"/>
            <p14:sldId id="2076138474"/>
          </p14:sldIdLst>
        </p14:section>
        <p14:section name="End Slides" id="{3416B164-ED24-6748-9066-0F67B8B820A2}">
          <p14:sldIdLst/>
        </p14:section>
        <p14:section name="Appendix" id="{E4FA3E3E-AC15-BE48-9542-7C82A78646F3}">
          <p14:sldIdLst>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80" autoAdjust="0"/>
    <p:restoredTop sz="96247" autoAdjust="0"/>
  </p:normalViewPr>
  <p:slideViewPr>
    <p:cSldViewPr snapToGrid="0">
      <p:cViewPr varScale="1">
        <p:scale>
          <a:sx n="78" d="100"/>
          <a:sy n="78" d="100"/>
        </p:scale>
        <p:origin x="1214" y="72"/>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3/20/2022 4:32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3/20/2022 4:32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3/20/2022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3/20/2022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3/20/2022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00670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8781869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a:xfrm>
            <a:off x="588263" y="863792"/>
            <a:ext cx="11018520" cy="553998"/>
          </a:xfrm>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a:xfrm>
            <a:off x="584200" y="4235450"/>
            <a:ext cx="1737360" cy="276999"/>
          </a:xfrm>
        </p:spPr>
        <p:txBody>
          <a:bodyPr/>
          <a:lstStyle/>
          <a:p>
            <a:r>
              <a:rPr lang="en-US" dirty="0"/>
              <a:t>Matt Hardy</a:t>
            </a:r>
          </a:p>
        </p:txBody>
      </p:sp>
      <p:sp>
        <p:nvSpPr>
          <p:cNvPr id="13" name="Picture Placeholder 12">
            <a:extLst>
              <a:ext uri="{FF2B5EF4-FFF2-40B4-BE49-F238E27FC236}">
                <a16:creationId xmlns:a16="http://schemas.microsoft.com/office/drawing/2014/main" id="{6BEFE672-C494-4007-83A1-D02A8E19CC38}"/>
              </a:ext>
            </a:extLst>
          </p:cNvPr>
          <p:cNvSpPr>
            <a:spLocks noGrp="1"/>
          </p:cNvSpPr>
          <p:nvPr>
            <p:ph type="pic" sz="quarter" idx="19"/>
          </p:nvPr>
        </p:nvSpPr>
        <p:spPr/>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a:xfrm>
            <a:off x="2905506" y="4235450"/>
            <a:ext cx="1737360" cy="276999"/>
          </a:xfrm>
        </p:spPr>
        <p:txBody>
          <a:bodyPr/>
          <a:lstStyle/>
          <a:p>
            <a:r>
              <a:rPr lang="en-US" dirty="0"/>
              <a:t>Ruchi Mathur</a:t>
            </a:r>
          </a:p>
        </p:txBody>
      </p:sp>
      <p:sp>
        <p:nvSpPr>
          <p:cNvPr id="14" name="Picture Placeholder 13">
            <a:extLst>
              <a:ext uri="{FF2B5EF4-FFF2-40B4-BE49-F238E27FC236}">
                <a16:creationId xmlns:a16="http://schemas.microsoft.com/office/drawing/2014/main" id="{82378C9B-3236-49DC-A07D-8A98CFB8DF21}"/>
              </a:ext>
            </a:extLst>
          </p:cNvPr>
          <p:cNvSpPr>
            <a:spLocks noGrp="1"/>
          </p:cNvSpPr>
          <p:nvPr>
            <p:ph type="pic" sz="quarter" idx="20"/>
          </p:nvPr>
        </p:nvSpPr>
        <p:spPr/>
      </p:sp>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a:xfrm>
            <a:off x="5227320" y="4235451"/>
            <a:ext cx="1737360" cy="276999"/>
          </a:xfrm>
        </p:spPr>
        <p:txBody>
          <a:bodyPr/>
          <a:lstStyle/>
          <a:p>
            <a:r>
              <a:rPr lang="en-US" dirty="0"/>
              <a:t>Kathy </a:t>
            </a:r>
            <a:r>
              <a:rPr lang="en-US" dirty="0" err="1"/>
              <a:t>Nwe</a:t>
            </a:r>
            <a:endParaRPr lang="en-US" dirty="0"/>
          </a:p>
        </p:txBody>
      </p:sp>
      <p:sp>
        <p:nvSpPr>
          <p:cNvPr id="15" name="Picture Placeholder 14">
            <a:extLst>
              <a:ext uri="{FF2B5EF4-FFF2-40B4-BE49-F238E27FC236}">
                <a16:creationId xmlns:a16="http://schemas.microsoft.com/office/drawing/2014/main" id="{89AAB0DA-2DD5-4E63-B0EE-28720723B44D}"/>
              </a:ext>
            </a:extLst>
          </p:cNvPr>
          <p:cNvSpPr>
            <a:spLocks noGrp="1"/>
          </p:cNvSpPr>
          <p:nvPr>
            <p:ph type="pic" sz="quarter" idx="21"/>
          </p:nvPr>
        </p:nvSpPr>
        <p:spPr/>
      </p:sp>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7548118" y="4235450"/>
            <a:ext cx="1737360" cy="276999"/>
          </a:xfrm>
        </p:spPr>
        <p:txBody>
          <a:bodyPr/>
          <a:lstStyle/>
          <a:p>
            <a:r>
              <a:rPr lang="en-US" dirty="0"/>
              <a:t>Jed </a:t>
            </a:r>
            <a:r>
              <a:rPr lang="en-US" dirty="0" err="1"/>
              <a:t>Fluxman</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3"/>
          </p:nvPr>
        </p:nvPicPr>
        <p:blipFill>
          <a:blip r:embed="rId2"/>
          <a:srcRect/>
          <a:stretch>
            <a:fillRect/>
          </a:stretch>
        </p:blipFill>
        <p:spPr/>
      </p:pic>
      <p:sp>
        <p:nvSpPr>
          <p:cNvPr id="18" name="Text Placeholder 17">
            <a:extLst>
              <a:ext uri="{FF2B5EF4-FFF2-40B4-BE49-F238E27FC236}">
                <a16:creationId xmlns:a16="http://schemas.microsoft.com/office/drawing/2014/main" id="{CEE07A6A-C11F-419E-A6B0-E5BFEF890443}"/>
              </a:ext>
            </a:extLst>
          </p:cNvPr>
          <p:cNvSpPr>
            <a:spLocks noGrp="1"/>
          </p:cNvSpPr>
          <p:nvPr>
            <p:ph type="body" sz="quarter" idx="24"/>
          </p:nvPr>
        </p:nvSpPr>
        <p:spPr>
          <a:xfrm>
            <a:off x="9869423" y="4235450"/>
            <a:ext cx="1737360" cy="276999"/>
          </a:xfrm>
        </p:spPr>
        <p:txBody>
          <a:bodyPr/>
          <a:lstStyle/>
          <a:p>
            <a:r>
              <a:rPr lang="en-US" dirty="0"/>
              <a:t>Paula Thompson </a:t>
            </a:r>
          </a:p>
        </p:txBody>
      </p:sp>
      <p:pic>
        <p:nvPicPr>
          <p:cNvPr id="1026" name="Picture 2" descr="Profile photo for Matt Hardy">
            <a:extLst>
              <a:ext uri="{FF2B5EF4-FFF2-40B4-BE49-F238E27FC236}">
                <a16:creationId xmlns:a16="http://schemas.microsoft.com/office/drawing/2014/main" id="{33A47602-7D99-41B8-A5D8-4C7D1B336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92" y="2286000"/>
            <a:ext cx="1737360" cy="17373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54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dirty="0"/>
              <a:t>Create a machine learning model to predict housing prices across various regions based on inflation rates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dirty="0"/>
              <a:t>Can we predict housing prices based on inflation rates in individual regions across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Regression Model </a:t>
            </a: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5217" y="1844675"/>
            <a:ext cx="3264408" cy="338554"/>
          </a:xfrm>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5217" y="2797175"/>
            <a:ext cx="3264408" cy="2154436"/>
          </a:xfrm>
        </p:spPr>
        <p:txBody>
          <a:bodyPr/>
          <a:lstStyle/>
          <a:p>
            <a:r>
              <a:rPr lang="en-US" dirty="0"/>
              <a:t>Python</a:t>
            </a:r>
          </a:p>
          <a:p>
            <a:r>
              <a:rPr lang="en-US" dirty="0"/>
              <a:t>Pandas</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a:xfrm>
            <a:off x="4463796" y="2790535"/>
            <a:ext cx="3264408" cy="2154436"/>
          </a:xfrm>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8342375" y="2797175"/>
            <a:ext cx="3264408" cy="1785104"/>
          </a:xfrm>
        </p:spPr>
        <p:txBody>
          <a:bodyPr/>
          <a:lstStyle/>
          <a:p>
            <a:r>
              <a:rPr lang="en-US" dirty="0"/>
              <a:t>Tableau </a:t>
            </a:r>
          </a:p>
          <a:p>
            <a:r>
              <a:rPr lang="en-US" dirty="0" err="1"/>
              <a:t>VizQL</a:t>
            </a: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142125"/>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a:t>
            </a:r>
            <a:r>
              <a:rPr lang="en-US" sz="2400" dirty="0">
                <a:hlinkClick r:id="rId6"/>
              </a:rPr>
              <a:t>o</a:t>
            </a:r>
            <a:r>
              <a:rPr lang="en-US" sz="2400" dirty="0">
                <a:hlinkClick r:id="rId6"/>
              </a:rPr>
              <a:t>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14752323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166</TotalTime>
  <Words>843</Words>
  <Application>Microsoft Office PowerPoint</Application>
  <PresentationFormat>Widescreen</PresentationFormat>
  <Paragraphs>212</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Consolas</vt:lpstr>
      <vt:lpstr>Segoe UI</vt:lpstr>
      <vt:lpstr>Segoe UI Semibold</vt:lpstr>
      <vt:lpstr>Wingdings</vt:lpstr>
      <vt:lpstr>White Template</vt:lpstr>
      <vt:lpstr>US Housing Prices Machine Learning Model</vt:lpstr>
      <vt:lpstr>Team Outliers</vt:lpstr>
      <vt:lpstr>Project Focus</vt:lpstr>
      <vt:lpstr>Machine Learning Flow Chart</vt:lpstr>
      <vt:lpstr>Technologies, Languages, Tools, Etc. </vt:lpstr>
      <vt:lpstr>Data Exploration </vt:lpstr>
      <vt:lpstr>Preprocessing</vt:lpstr>
      <vt:lpstr>Machine Learning Model</vt:lpstr>
      <vt:lpstr>Database</vt:lpstr>
      <vt:lpstr>Data Visualizations &amp; Tableau</vt:lpstr>
      <vt:lpstr>Recommendations and Lessons Learned </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6</cp:revision>
  <dcterms:created xsi:type="dcterms:W3CDTF">2022-03-16T02:13:46Z</dcterms:created>
  <dcterms:modified xsi:type="dcterms:W3CDTF">2022-03-20T23:48:22Z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